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embeddedFontLst>
    <p:embeddedFont>
      <p:font typeface="Cambria"/>
      <p:regular r:id="rId19"/>
      <p:bold r:id="rId20"/>
      <p:italic r:id="rId21"/>
      <p:boldItalic r:id="rId22"/>
    </p:embeddedFont>
    <p:embeddedFont>
      <p:font typeface="Calibri"/>
      <p:regular r:id="rId23"/>
      <p:bold r:id="rId24"/>
      <p:italic r:id="rId25"/>
      <p:boldItalic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mbria-bold.fntdata"/><Relationship Id="rId22" Type="http://schemas.openxmlformats.org/officeDocument/2006/relationships/font" Target="fonts/Cambria-boldItalic.fntdata"/><Relationship Id="rId21" Type="http://schemas.openxmlformats.org/officeDocument/2006/relationships/font" Target="fonts/Cambria-italic.fntdata"/><Relationship Id="rId24" Type="http://schemas.openxmlformats.org/officeDocument/2006/relationships/font" Target="fonts/Calibri-bold.fntdata"/><Relationship Id="rId23" Type="http://schemas.openxmlformats.org/officeDocument/2006/relationships/font" Target="fonts/Calibri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libri-boldItalic.fntdata"/><Relationship Id="rId25" Type="http://schemas.openxmlformats.org/officeDocument/2006/relationships/font" Target="fonts/Calibr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Cambri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aseline="0" sz="4600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34290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marL="640080" rtl="0" algn="l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marL="1005839" rtl="0" algn="l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marL="1280160" rtl="0" algn="l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marL="1554480" rtl="0" algn="l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marL="1920240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marL="210312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228600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aseline="0" sz="4600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6" name="Shape 76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7" name="Shape 77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baseline="0" i="0" sz="6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baseline="0" i="0" sz="20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ctr">
              <a:spcBef>
                <a:spcPts val="400"/>
              </a:spcBef>
              <a:buClr>
                <a:schemeClr val="accent2"/>
              </a:buClr>
              <a:buFont typeface="Arial"/>
              <a:buNone/>
              <a:defRPr b="0" baseline="0" i="0" sz="20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ctr">
              <a:spcBef>
                <a:spcPts val="360"/>
              </a:spcBef>
              <a:buClr>
                <a:schemeClr val="accent3"/>
              </a:buClr>
              <a:buFont typeface="Arial"/>
              <a:buNone/>
              <a:defRPr b="0" baseline="0" i="0" sz="18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ctr">
              <a:spcBef>
                <a:spcPts val="320"/>
              </a:spcBef>
              <a:buClr>
                <a:schemeClr val="accent4"/>
              </a:buClr>
              <a:buFont typeface="Arial"/>
              <a:buNone/>
              <a:defRPr b="0" baseline="0" i="0" sz="16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ctr">
              <a:spcBef>
                <a:spcPts val="280"/>
              </a:spcBef>
              <a:buClr>
                <a:schemeClr val="accent5"/>
              </a:buClr>
              <a:buFont typeface="Arial"/>
              <a:buNone/>
              <a:defRPr b="0" baseline="0" i="0" sz="14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ctr">
              <a:spcBef>
                <a:spcPts val="280"/>
              </a:spcBef>
              <a:buClr>
                <a:schemeClr val="accent1"/>
              </a:buClr>
              <a:buFont typeface="Arial"/>
              <a:buNone/>
              <a:defRPr b="0" baseline="0" i="0" sz="14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ctr">
              <a:spcBef>
                <a:spcPts val="280"/>
              </a:spcBef>
              <a:buClr>
                <a:schemeClr val="accent2"/>
              </a:buClr>
              <a:buFont typeface="Arial"/>
              <a:buNone/>
              <a:defRPr b="0" baseline="0" i="0" sz="14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ctr">
              <a:spcBef>
                <a:spcPts val="280"/>
              </a:spcBef>
              <a:buClr>
                <a:schemeClr val="accent3"/>
              </a:buClr>
              <a:buFont typeface="Arial"/>
              <a:buNone/>
              <a:defRPr b="0" baseline="0" i="0" sz="14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ctr">
              <a:spcBef>
                <a:spcPts val="280"/>
              </a:spcBef>
              <a:buClr>
                <a:schemeClr val="accent4"/>
              </a:buClr>
              <a:buFont typeface="Arial"/>
              <a:buNone/>
              <a:defRPr b="0" baseline="0" i="0" sz="1400" u="none" cap="none" strike="noStrike">
                <a:solidFill>
                  <a:srgbClr val="9E9C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3" name="Shape 83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0" sz="3600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2000">
                <a:solidFill>
                  <a:srgbClr val="9E9C97"/>
                </a:solidFill>
              </a:defRPr>
            </a:lvl1pPr>
            <a:lvl2pPr indent="0" marL="4572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800">
                <a:solidFill>
                  <a:srgbClr val="9E9C97"/>
                </a:solidFill>
              </a:defRPr>
            </a:lvl2pPr>
            <a:lvl3pPr indent="0" marL="9144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600">
                <a:solidFill>
                  <a:srgbClr val="9E9C97"/>
                </a:solidFill>
              </a:defRPr>
            </a:lvl3pPr>
            <a:lvl4pPr indent="0" marL="13716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400">
                <a:solidFill>
                  <a:srgbClr val="9E9C97"/>
                </a:solidFill>
              </a:defRPr>
            </a:lvl4pPr>
            <a:lvl5pPr indent="0" marL="18288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400">
                <a:solidFill>
                  <a:srgbClr val="9E9C97"/>
                </a:solidFill>
              </a:defRPr>
            </a:lvl5pPr>
            <a:lvl6pPr indent="0" marL="22860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400">
                <a:solidFill>
                  <a:srgbClr val="9E9C97"/>
                </a:solidFill>
              </a:defRPr>
            </a:lvl6pPr>
            <a:lvl7pPr indent="0" marL="27432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400">
                <a:solidFill>
                  <a:srgbClr val="9E9C97"/>
                </a:solidFill>
              </a:defRPr>
            </a:lvl7pPr>
            <a:lvl8pPr indent="0" marL="32004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400">
                <a:solidFill>
                  <a:srgbClr val="9E9C97"/>
                </a:solidFill>
              </a:defRPr>
            </a:lvl8pPr>
            <a:lvl9pPr indent="0" marL="3657600" rtl="0">
              <a:spcBef>
                <a:spcPts val="0"/>
              </a:spcBef>
              <a:buClr>
                <a:srgbClr val="9E9C97"/>
              </a:buClr>
              <a:buFont typeface="Calibri"/>
              <a:buNone/>
              <a:defRPr sz="1400">
                <a:solidFill>
                  <a:srgbClr val="9E9C97"/>
                </a:solidFill>
              </a:defRPr>
            </a:lvl9pPr>
          </a:lstStyle>
          <a:p/>
        </p:txBody>
      </p:sp>
      <p:sp>
        <p:nvSpPr>
          <p:cNvPr id="25" name="Shape 25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" name="Shape 26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aseline="0" sz="4600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34290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marL="640080" rtl="0" algn="l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marL="1005839" rtl="0" algn="l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marL="1280160" rtl="0" algn="l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marL="1554480" rtl="0" algn="l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marL="1920240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marL="210312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228600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6" name="Shape 36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aseline="0" sz="4600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34290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marL="640080" rtl="0" algn="l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marL="1005839" rtl="0" algn="l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marL="1280160" rtl="0" algn="l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marL="1554480" rtl="0" algn="l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marL="1920240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marL="210312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228600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2" name="Shape 42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b="1" sz="2200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/>
          <p:nvPr>
            <p:ph idx="2" type="pic"/>
          </p:nvPr>
        </p:nvSpPr>
        <p:spPr>
          <a:xfrm>
            <a:off x="0" y="0"/>
            <a:ext cx="8458200" cy="5486399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FFFFFF"/>
              </a:buClr>
              <a:buFont typeface="Arial"/>
              <a:buNone/>
              <a:defRPr b="0" baseline="0" i="0" sz="3200" u="none" cap="none" strike="noStrike">
                <a:solidFill>
                  <a:srgbClr val="FFFFFF"/>
                </a:solidFill>
              </a:defRPr>
            </a:lvl1pPr>
            <a:lvl2pPr indent="0" marL="457200" marR="0" rtl="0" algn="l">
              <a:spcBef>
                <a:spcPts val="0"/>
              </a:spcBef>
              <a:buFont typeface="Arial"/>
              <a:buNone/>
              <a:defRPr b="0" baseline="0" i="0" sz="2800" u="none" cap="none" strike="noStrike"/>
            </a:lvl2pPr>
            <a:lvl3pPr indent="0" marL="914400" marR="0" rtl="0" algn="l">
              <a:spcBef>
                <a:spcPts val="0"/>
              </a:spcBef>
              <a:buFont typeface="Arial"/>
              <a:buNone/>
              <a:defRPr b="0" baseline="0" i="0" sz="2400" u="none" cap="none" strike="noStrike"/>
            </a:lvl3pPr>
            <a:lvl4pPr indent="0" marL="1371600" marR="0" rtl="0" algn="l">
              <a:spcBef>
                <a:spcPts val="0"/>
              </a:spcBef>
              <a:buFont typeface="Arial"/>
              <a:buNone/>
              <a:defRPr b="0" baseline="0" i="0" sz="2000" u="none" cap="none" strike="noStrike"/>
            </a:lvl4pPr>
            <a:lvl5pPr indent="0" marL="1828800" marR="0" rtl="0" algn="l">
              <a:spcBef>
                <a:spcPts val="0"/>
              </a:spcBef>
              <a:buFont typeface="Arial"/>
              <a:buNone/>
              <a:defRPr b="0" baseline="0" i="0" sz="2000" u="none" cap="none" strike="noStrike"/>
            </a:lvl5pPr>
            <a:lvl6pPr indent="0" marL="2286000" marR="0" rtl="0" algn="l">
              <a:spcBef>
                <a:spcPts val="0"/>
              </a:spcBef>
              <a:buFont typeface="Arial"/>
              <a:buNone/>
              <a:defRPr b="0" baseline="0" i="0" sz="2000" u="none" cap="none" strike="noStrike"/>
            </a:lvl6pPr>
            <a:lvl7pPr indent="0" marL="2743200" marR="0" rtl="0" algn="l">
              <a:spcBef>
                <a:spcPts val="0"/>
              </a:spcBef>
              <a:buFont typeface="Arial"/>
              <a:buNone/>
              <a:defRPr b="0" baseline="0" i="0" sz="2000" u="none" cap="none" strike="noStrike"/>
            </a:lvl7pPr>
            <a:lvl8pPr indent="0" marL="3200400" marR="0" rtl="0" algn="l">
              <a:spcBef>
                <a:spcPts val="0"/>
              </a:spcBef>
              <a:buFont typeface="Arial"/>
              <a:buNone/>
              <a:defRPr b="0" baseline="0" i="0" sz="2000" u="none" cap="none" strike="noStrike"/>
            </a:lvl8pPr>
            <a:lvl9pPr indent="0" marL="3657600" marR="0" rtl="0" algn="l">
              <a:spcBef>
                <a:spcPts val="0"/>
              </a:spcBef>
              <a:buFont typeface="Arial"/>
              <a:buNone/>
              <a:defRPr b="0" baseline="0" i="0" sz="2000" u="none" cap="none" strike="noStrike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Calibri"/>
              <a:buNone/>
              <a:defRPr sz="16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48" name="Shape 48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9" name="Shape 49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b="1" sz="2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Calibri"/>
              <a:buNone/>
              <a:defRPr sz="1600"/>
            </a:lvl1pPr>
            <a:lvl2pPr indent="0" marL="457200" rtl="0">
              <a:spcBef>
                <a:spcPts val="0"/>
              </a:spcBef>
              <a:buFont typeface="Calibri"/>
              <a:buNone/>
              <a:defRPr sz="1200"/>
            </a:lvl2pPr>
            <a:lvl3pPr indent="0" marL="914400" rtl="0">
              <a:spcBef>
                <a:spcPts val="0"/>
              </a:spcBef>
              <a:buFont typeface="Calibri"/>
              <a:buNone/>
              <a:defRPr sz="1000"/>
            </a:lvl3pPr>
            <a:lvl4pPr indent="0" marL="1371600" rtl="0">
              <a:spcBef>
                <a:spcPts val="0"/>
              </a:spcBef>
              <a:buFont typeface="Calibri"/>
              <a:buNone/>
              <a:defRPr sz="900"/>
            </a:lvl4pPr>
            <a:lvl5pPr indent="0" marL="1828800" rtl="0">
              <a:spcBef>
                <a:spcPts val="0"/>
              </a:spcBef>
              <a:buFont typeface="Calibri"/>
              <a:buNone/>
              <a:defRPr sz="900"/>
            </a:lvl5pPr>
            <a:lvl6pPr indent="0" marL="2286000" rtl="0">
              <a:spcBef>
                <a:spcPts val="0"/>
              </a:spcBef>
              <a:buFont typeface="Calibri"/>
              <a:buNone/>
              <a:defRPr sz="900"/>
            </a:lvl6pPr>
            <a:lvl7pPr indent="0" marL="2743200" rtl="0">
              <a:spcBef>
                <a:spcPts val="0"/>
              </a:spcBef>
              <a:buFont typeface="Calibri"/>
              <a:buNone/>
              <a:defRPr sz="900"/>
            </a:lvl7pPr>
            <a:lvl8pPr indent="0" marL="3200400" rtl="0">
              <a:spcBef>
                <a:spcPts val="0"/>
              </a:spcBef>
              <a:buFont typeface="Calibri"/>
              <a:buNone/>
              <a:defRPr sz="900"/>
            </a:lvl8pPr>
            <a:lvl9pPr indent="0" marL="3657600" rtl="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34290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marL="640080" rtl="0" algn="l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marL="1005839" rtl="0" algn="l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marL="1280160" rtl="0" algn="l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marL="1554480" rtl="0" algn="l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marL="173736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baseline="0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marL="1920240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marL="210312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228600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6" name="Shape 56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aseline="0" sz="4600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1" name="Shape 61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7" name="Shape 67"/>
          <p:cNvSpPr txBox="1"/>
          <p:nvPr>
            <p:ph idx="3" type="body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spcBef>
                <a:spcPts val="0"/>
              </a:spcBef>
              <a:buClr>
                <a:schemeClr val="dk2"/>
              </a:buClr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indent="0" marL="457200" rtl="0">
              <a:spcBef>
                <a:spcPts val="0"/>
              </a:spcBef>
              <a:buFont typeface="Calibri"/>
              <a:buNone/>
              <a:defRPr b="1" sz="2000"/>
            </a:lvl2pPr>
            <a:lvl3pPr indent="0" marL="914400" rtl="0">
              <a:spcBef>
                <a:spcPts val="0"/>
              </a:spcBef>
              <a:buFont typeface="Calibri"/>
              <a:buNone/>
              <a:defRPr b="1" sz="1800"/>
            </a:lvl3pPr>
            <a:lvl4pPr indent="0" marL="1371600" rtl="0">
              <a:spcBef>
                <a:spcPts val="0"/>
              </a:spcBef>
              <a:buFont typeface="Calibri"/>
              <a:buNone/>
              <a:defRPr b="1" sz="1600"/>
            </a:lvl4pPr>
            <a:lvl5pPr indent="0" marL="1828800" rtl="0">
              <a:spcBef>
                <a:spcPts val="0"/>
              </a:spcBef>
              <a:buFont typeface="Calibri"/>
              <a:buNone/>
              <a:defRPr b="1" sz="1600"/>
            </a:lvl5pPr>
            <a:lvl6pPr indent="0" marL="2286000" rtl="0">
              <a:spcBef>
                <a:spcPts val="0"/>
              </a:spcBef>
              <a:buFont typeface="Calibri"/>
              <a:buNone/>
              <a:defRPr b="1" sz="1600"/>
            </a:lvl6pPr>
            <a:lvl7pPr indent="0" marL="2743200" rtl="0">
              <a:spcBef>
                <a:spcPts val="0"/>
              </a:spcBef>
              <a:buFont typeface="Calibri"/>
              <a:buNone/>
              <a:defRPr b="1" sz="1600"/>
            </a:lvl7pPr>
            <a:lvl8pPr indent="0" marL="3200400" rtl="0">
              <a:spcBef>
                <a:spcPts val="0"/>
              </a:spcBef>
              <a:buFont typeface="Calibri"/>
              <a:buNone/>
              <a:defRPr b="1" sz="1600"/>
            </a:lvl8pPr>
            <a:lvl9pPr indent="0" marL="3657600" rtl="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68" name="Shape 68"/>
          <p:cNvSpPr txBox="1"/>
          <p:nvPr>
            <p:ph idx="4" type="body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69" name="Shape 69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0" name="Shape 70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buClr>
                <a:schemeClr val="dk2"/>
              </a:buClr>
              <a:buFont typeface="Cambria"/>
              <a:buNone/>
              <a:defRPr b="0" baseline="0" i="0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marL="342900" marR="0" rtl="0" algn="l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b="0" baseline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6680" marL="640080" marR="0" rtl="0" algn="l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b="0" baseline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6839" marL="1005839" marR="0" rtl="0" algn="l">
              <a:spcBef>
                <a:spcPts val="360"/>
              </a:spcBef>
              <a:buClr>
                <a:schemeClr val="accent3"/>
              </a:buClr>
              <a:buFont typeface="Arial"/>
              <a:buChar char="•"/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37160" marL="1280160" marR="0" rtl="0" algn="l">
              <a:spcBef>
                <a:spcPts val="320"/>
              </a:spcBef>
              <a:buClr>
                <a:schemeClr val="accent4"/>
              </a:buClr>
              <a:buFont typeface="Arial"/>
              <a:buChar char="•"/>
              <a:defRPr b="0" baseline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44780" marL="1554480" marR="0" rtl="0" algn="l">
              <a:spcBef>
                <a:spcPts val="280"/>
              </a:spcBef>
              <a:buClr>
                <a:schemeClr val="accent5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9060" marL="1737360" marR="0" rtl="0" algn="l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4139" marL="1920240" marR="0" rtl="0" algn="l">
              <a:spcBef>
                <a:spcPts val="280"/>
              </a:spcBef>
              <a:buClr>
                <a:schemeClr val="accent2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96520" marL="2103120" marR="0" rtl="0" algn="l">
              <a:spcBef>
                <a:spcPts val="280"/>
              </a:spcBef>
              <a:buClr>
                <a:schemeClr val="accent3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marL="2286000" marR="0" rtl="0" algn="l">
              <a:spcBef>
                <a:spcPts val="280"/>
              </a:spcBef>
              <a:buClr>
                <a:schemeClr val="accent4"/>
              </a:buClr>
              <a:buFont typeface="Arial"/>
              <a:buChar char="•"/>
              <a:defRPr b="0" baseline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/>
          <p:nvPr>
            <p:ph idx="12" type="sldNum"/>
          </p:nvPr>
        </p:nvSpPr>
        <p:spPr>
          <a:xfrm>
            <a:off x="8531225" y="5648325"/>
            <a:ext cx="549275" cy="396874"/>
          </a:xfrm>
          <a:prstGeom prst="bracketPair">
            <a:avLst/>
          </a:prstGeom>
          <a:noFill/>
          <a:ln cap="flat" cmpd="sng" w="190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" name="Shape 14"/>
          <p:cNvSpPr txBox="1"/>
          <p:nvPr>
            <p:ph idx="11" type="ftr"/>
          </p:nvPr>
        </p:nvSpPr>
        <p:spPr>
          <a:xfrm rot="-5400000">
            <a:off x="7587455" y="4048917"/>
            <a:ext cx="23669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 rot="-5400000">
            <a:off x="7551736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12.png"/><Relationship Id="rId6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13.jpg"/><Relationship Id="rId6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png"/><Relationship Id="rId4" Type="http://schemas.openxmlformats.org/officeDocument/2006/relationships/image" Target="../media/image03.png"/><Relationship Id="rId5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228600" y="533400"/>
            <a:ext cx="8610599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0" y="152400"/>
            <a:ext cx="8991600" cy="1418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Simple farming using a hoe or digging stick rather than plows is known as ____________. 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strip farming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natural farming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pastoralism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agriculture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horticulture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The picture depicts the city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of Harappa is in the ________ River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Civilization.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a. Mesoamerica       b. China     c. Indus      d. Andes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 central feature of ancient Mesopotamian cities was an enormous artificial hill, or _______________, topped by a temple.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a. ziggurat	b. citadel		c. stele	  d. acropolise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. Which First Civilization produced streets laid out in a grid-like pattern, with standardized houses, a complex sewage system, and grand public buildings including a public bath?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a. Norte Chico	b. Sumer		c. Egypt	   d. Indus Valley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Mohenjo-Daro and Harappa were sister cities in the ______ river civilization.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a. Norte Chico	b. Chinese	            c. Mesoamerican         d. Indus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13882" l="0" r="0" t="0"/>
          <a:stretch/>
        </p:blipFill>
        <p:spPr>
          <a:xfrm>
            <a:off x="4114800" y="533400"/>
            <a:ext cx="3749674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2667000" y="0"/>
            <a:ext cx="6476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Lasting Contributions 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2667000" y="685800"/>
            <a:ext cx="6553200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</a:p>
          <a:p>
            <a:pPr indent="-290512" lvl="1" marL="63341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Sumerians made the world’s 1</a:t>
            </a:r>
            <a:r>
              <a:rPr b="0" baseline="3000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writing called cuneiform </a:t>
            </a:r>
          </a:p>
          <a:p>
            <a:pPr indent="-290512" lvl="1" marL="63341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Phoenicians simplified cuneiform to a 22 letter alphabet</a:t>
            </a:r>
          </a:p>
          <a:p>
            <a:pPr indent="-290512" lvl="1" marL="63341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Phoenician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merchants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the alphabet throughout the Mediterranean world</a:t>
            </a:r>
          </a:p>
          <a:p>
            <a:pPr indent="-290512" lvl="1" marL="633412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alphabet influenced Greek, Latin, &amp; English  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1600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0" y="4114800"/>
            <a:ext cx="2666999" cy="1371599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97712" y="2198661"/>
            <a:ext cx="5113199" cy="444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685800"/>
            <a:ext cx="3275011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2667000" y="0"/>
            <a:ext cx="64769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Lasting Contributions 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2667000" y="762000"/>
            <a:ext cx="58674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Government: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Babylonian </a:t>
            </a:r>
            <a:r>
              <a:rPr b="0" baseline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King Hammurabi </a:t>
            </a: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the first legal code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Hammurabi’s Code had 282 laws based on justice &amp; retaliation </a:t>
            </a:r>
            <a:r>
              <a:rPr b="0" baseline="0" i="0" lang="en-US" sz="3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(an eye for an eye)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code had different punishments for the various levels of society 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1600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0" y="2819400"/>
            <a:ext cx="2666999" cy="12954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667000" y="0"/>
            <a:ext cx="6476999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Code of Hammurabi</a:t>
            </a: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1600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2819400"/>
            <a:ext cx="2666999" cy="12954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3511" y="914400"/>
            <a:ext cx="6402387" cy="5791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2667000" y="0"/>
            <a:ext cx="6476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Lasting Contributions 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2743200" y="685800"/>
            <a:ext cx="6400799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Technology: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Sumerians inventions include the </a:t>
            </a:r>
            <a:r>
              <a:rPr b="0" baseline="0" i="0" lang="en-US" sz="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wheel, sail, plow, &amp; bronze metalwork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1600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0" y="5486400"/>
            <a:ext cx="2666999" cy="1371599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3550" y="4267200"/>
            <a:ext cx="6140449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42675" y="3017350"/>
            <a:ext cx="5867400" cy="37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228600" y="533400"/>
            <a:ext cx="8610599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0" y="152400"/>
            <a:ext cx="8991600" cy="14182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Simple farming using a hoe or digging stick rather than plows is known as ____________. 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strip farming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natural farming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pastoralism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agriculture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e. horticulture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The picture depicts the city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of Harappa is in the ________ River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Civilization.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a. Mesoamerica       b. China     c.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Indus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d. Andes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 central feature of ancient Mesopotamian cities was an enormous artificial hill, or _______________, topped by a temple.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a. ziggurat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b. citadel		c. stele	  d. acropolise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. Which First Civilization produced streets laid out in a grid-like pattern, with standardized houses, a complex sewage system, and grand public buildings including a public bath?</a:t>
            </a:r>
          </a:p>
          <a:p>
            <a:pPr indent="0" lvl="1" marL="457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a. Norte Chico	b. Sumer		c. Egypt	  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 Indus Valley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Mohenjo-Daro and Harappa were sister cities in the ______ river civilization.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a. Norte Chico	b. Chinese	            c. Mesoamerican         </a:t>
            </a:r>
            <a:r>
              <a:rPr b="0" baseline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d. Indus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13882" l="0" r="0" t="0"/>
          <a:stretch/>
        </p:blipFill>
        <p:spPr>
          <a:xfrm>
            <a:off x="4114800" y="533400"/>
            <a:ext cx="3749674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8956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Using your textbook, technology of any kind to “do the map”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River Valley Civilizations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0" y="838200"/>
            <a:ext cx="91440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discovery of farming during the Neolithic Revolution allowed nomadic people to settle into civilizations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35250"/>
            <a:ext cx="9144000" cy="407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220200" cy="69230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2667000" y="76200"/>
            <a:ext cx="5257799" cy="990599"/>
          </a:xfrm>
          <a:prstGeom prst="wedgeRectCallout">
            <a:avLst>
              <a:gd fmla="val 7937" name="adj1"/>
              <a:gd fmla="val 16962" name="adj2"/>
            </a:avLst>
          </a:prstGeom>
          <a:solidFill>
            <a:srgbClr val="C2F0FF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world’s first civilizations all began in river valleys </a:t>
            </a:r>
          </a:p>
        </p:txBody>
      </p:sp>
      <p:sp>
        <p:nvSpPr>
          <p:cNvPr id="115" name="Shape 115"/>
          <p:cNvSpPr/>
          <p:nvPr/>
        </p:nvSpPr>
        <p:spPr>
          <a:xfrm>
            <a:off x="4343400" y="990600"/>
            <a:ext cx="4419599" cy="1447800"/>
          </a:xfrm>
          <a:prstGeom prst="wedgeRectCallout">
            <a:avLst>
              <a:gd fmla="val -8847" name="adj1"/>
              <a:gd fmla="val 13880" name="adj2"/>
            </a:avLst>
          </a:prstGeom>
          <a:solidFill>
            <a:srgbClr val="FFFF99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civilization began in an area known as Mesopotamia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228600" y="4953000"/>
            <a:ext cx="6400799" cy="1828800"/>
          </a:xfrm>
          <a:prstGeom prst="wedgeRectCallout">
            <a:avLst>
              <a:gd fmla="val 18102" name="adj1"/>
              <a:gd fmla="val -18441" name="adj2"/>
            </a:avLst>
          </a:prstGeom>
          <a:solidFill>
            <a:srgbClr val="FFFF99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Mesopotamia means  </a:t>
            </a:r>
            <a:b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“land between the rivers” &amp; is </a:t>
            </a:r>
            <a:b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often called the “Fertile Crescent” </a:t>
            </a:r>
            <a:b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as the “Cradle of Civilization”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2743200" y="228600"/>
            <a:ext cx="5714999" cy="990599"/>
          </a:xfrm>
          <a:prstGeom prst="wedgeRectCallout">
            <a:avLst>
              <a:gd fmla="val 18285" name="adj1"/>
              <a:gd fmla="val 77882" name="adj2"/>
            </a:avLst>
          </a:prstGeom>
          <a:solidFill>
            <a:srgbClr val="CCB3FF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civilization developed in the Fertile Crescent: </a:t>
            </a:r>
            <a:r>
              <a:rPr b="0" baseline="0" i="0" lang="en-US" sz="3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Sumer</a:t>
            </a:r>
          </a:p>
        </p:txBody>
      </p:sp>
      <p:sp>
        <p:nvSpPr>
          <p:cNvPr id="130" name="Shape 130"/>
          <p:cNvSpPr/>
          <p:nvPr/>
        </p:nvSpPr>
        <p:spPr>
          <a:xfrm>
            <a:off x="533400" y="5410200"/>
            <a:ext cx="8305799" cy="1371599"/>
          </a:xfrm>
          <a:prstGeom prst="wedgeRectCallout">
            <a:avLst>
              <a:gd fmla="val 11410" name="adj1"/>
              <a:gd fmla="val 11570" name="adj2"/>
            </a:avLst>
          </a:prstGeom>
          <a:solidFill>
            <a:srgbClr val="FFFF99"/>
          </a:solidFill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surrounding deserts &amp; the lack of natural barriers attracted outsiders to Mesopotamia </a:t>
            </a:r>
            <a:b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the Sumerians vulnerable to attack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2667000" y="0"/>
            <a:ext cx="6476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Lasting Contributions 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2743200" y="685800"/>
            <a:ext cx="6400799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cities: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Sumerian city-states were protected by high walls</a:t>
            </a:r>
          </a:p>
          <a:p>
            <a:pPr indent="-233362" lvl="1" marL="63976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city center was a temple called a ziggurat 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16001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19400" y="3352800"/>
            <a:ext cx="63246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0" y="457200"/>
            <a:ext cx="2666999" cy="1066799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667000" y="0"/>
            <a:ext cx="64769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b="0" baseline="0" i="0" lang="en-US" sz="40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Lasting Contributions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0"/>
            <a:ext cx="16001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0" y="1524000"/>
            <a:ext cx="2666999" cy="1295400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3048000" y="685800"/>
            <a:ext cx="5714999" cy="6172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■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Specialized Workers: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top of society were </a:t>
            </a:r>
            <a:r>
              <a:rPr b="0" baseline="0" i="0" lang="en-US" sz="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priests, and then kings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b="0" baseline="0" i="0" lang="en-US" sz="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middle were skilled workers, like merchants </a:t>
            </a:r>
          </a:p>
          <a:p>
            <a:pPr indent="-285750" lvl="1" marL="74295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baseline="0" i="0" lang="en-US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bottom, were </a:t>
            </a:r>
            <a:r>
              <a:rPr b="0" baseline="0" i="0" lang="en-US" sz="3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common farmers &amp; slaves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3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43200" y="2209800"/>
            <a:ext cx="6400799" cy="83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