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1" r:id="rId3"/>
    <p:sldId id="280" r:id="rId4"/>
    <p:sldId id="256" r:id="rId5"/>
    <p:sldId id="269" r:id="rId6"/>
    <p:sldId id="270" r:id="rId7"/>
    <p:sldId id="278" r:id="rId8"/>
    <p:sldId id="276" r:id="rId9"/>
    <p:sldId id="271" r:id="rId10"/>
    <p:sldId id="272" r:id="rId11"/>
    <p:sldId id="273" r:id="rId12"/>
    <p:sldId id="274" r:id="rId13"/>
    <p:sldId id="275" r:id="rId14"/>
    <p:sldId id="277" r:id="rId15"/>
    <p:sldId id="257" r:id="rId16"/>
    <p:sldId id="265" r:id="rId17"/>
    <p:sldId id="258" r:id="rId18"/>
    <p:sldId id="259" r:id="rId19"/>
    <p:sldId id="260" r:id="rId20"/>
    <p:sldId id="261" r:id="rId21"/>
    <p:sldId id="262" r:id="rId22"/>
    <p:sldId id="266" r:id="rId23"/>
    <p:sldId id="267" r:id="rId24"/>
    <p:sldId id="268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C690-9D03-49D5-B04F-30E8EA93C91E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570E3-87E6-466E-8DC6-A5E51EA5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AC3CFC-4568-4474-B5E5-37C15466DDEE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F920A-2719-4324-B42F-BAFBA78840F8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A27268-30CB-4459-9E91-0ED2ECAA28A3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B580F1-9D02-476A-9D27-94138B27F453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41A93C-114B-4488-8CC7-657176BB450A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85A4C9-B1D1-4E2A-8D2D-1C1A7C009958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979C8D-0406-4651-BBE0-0AD5FD4E2671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04A695-1560-41D4-A6A8-2DF7F1E2F9C9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6A2359-B6B1-44DE-9009-E5CC329EB693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85A116-E33B-4716-965C-6A703FC1DF49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9E094-FA8A-44E3-BCF1-343421348DFA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00A0-8274-4848-B9A8-7DDEE6425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2696-6B26-4EFA-AEC1-D62E2F73B69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0281-FA7F-4764-B68A-DECACF1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zt.tibet.cn/tibetzt-en/xzbz/Used%20for%20daily%20lives/pic/007s.jpg&amp;imgrefurl=http://zt.tibet.cn/tibetzt-en/xzbz/Used%20for%20daily%20lives/p7.htm&amp;h=400&amp;w=260&amp;sz=28&amp;hl=en&amp;start=67&amp;tbnid=IKeS1f2sqqjmdM:&amp;tbnh=124&amp;tbnw=81&amp;prev=/images?q%3Dneolithic%2Bweapons%26start%3D60%26gbv%3D2%26ndsp%3D20%26svnum%3D10%26hl%3Den%26safe%3Dactive%26sa%3D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mson.edu/caah/history/FacultyPages/PamMack/lec122/techrev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4a6YS6t5we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ww.inproheat.com/interface/images/images/foundry_supplies_equipment/crucible/pouring_metal_crucible.jpg&amp;imgrefurl=http://www.inproheat.com/crucibles_liners.asp&amp;h=154&amp;w=198&amp;sz=10&amp;tbnid=rSJvaz00_WkJ:&amp;tbnh=77&amp;tbnw=99&amp;start=15&amp;prev=/images?q%3Dpouring%2Bmetal%26hl%3Den%26lr%3D%26ie%3DUTF-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out </a:t>
            </a:r>
            <a:r>
              <a:rPr lang="en-US" dirty="0" err="1" smtClean="0"/>
              <a:t>Ch</a:t>
            </a:r>
            <a:r>
              <a:rPr lang="en-US" dirty="0" smtClean="0"/>
              <a:t> 2 Study Guide and Purple “</a:t>
            </a:r>
            <a:r>
              <a:rPr lang="en-US" smtClean="0"/>
              <a:t>Key Concepts” sheet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tomorrow-bring a pencil</a:t>
            </a:r>
          </a:p>
          <a:p>
            <a:r>
              <a:rPr lang="en-US" dirty="0" smtClean="0"/>
              <a:t>Ways of the World study online</a:t>
            </a:r>
          </a:p>
          <a:p>
            <a:r>
              <a:rPr lang="en-US" dirty="0" smtClean="0"/>
              <a:t>Civilization</a:t>
            </a:r>
          </a:p>
          <a:p>
            <a:r>
              <a:rPr lang="en-US" dirty="0" smtClean="0"/>
              <a:t>Visual of three systems (Pastoralists, Villages, Chiefdoms)</a:t>
            </a:r>
          </a:p>
          <a:p>
            <a:pPr lvl="1"/>
            <a:r>
              <a:rPr lang="en-US" dirty="0" smtClean="0"/>
              <a:t>Why would these differences emerge?</a:t>
            </a:r>
          </a:p>
          <a:p>
            <a:r>
              <a:rPr lang="en-US" dirty="0" smtClean="0"/>
              <a:t>Change over time with purple sheet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Plow-James Burke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209800"/>
            <a:ext cx="4267200" cy="3429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People believed in higher beings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Polytheistic – many gods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People wanted to gain favor with the gods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Religion</a:t>
            </a:r>
            <a:endParaRPr lang="en-US" sz="4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itchFamily="82" charset="0"/>
              <a:ea typeface="+mj-ea"/>
              <a:cs typeface="+mj-cs"/>
            </a:endParaRPr>
          </a:p>
        </p:txBody>
      </p:sp>
      <p:pic>
        <p:nvPicPr>
          <p:cNvPr id="7172" name="Picture 6" descr="http://home.comcast.net/~DiazStudents/Mesopotamia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343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55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243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Crucial skill for early civilizations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Economic records (floods, crop yields)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Pictograms – simple drawings to show words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Scribes – as writing became complex these trained experts learned to read and write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Complex </a:t>
            </a: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Writing</a:t>
            </a:r>
            <a:endParaRPr lang="en-US" sz="4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itchFamily="82" charset="0"/>
              <a:ea typeface="+mj-ea"/>
              <a:cs typeface="+mj-cs"/>
            </a:endParaRPr>
          </a:p>
        </p:txBody>
      </p:sp>
      <p:pic>
        <p:nvPicPr>
          <p:cNvPr id="6150" name="Picture 6" descr="http://0.tqn.com/d/ancienthistory/1/0/m/B/3/scribe.jpg"/>
          <p:cNvPicPr>
            <a:picLocks noChangeAspect="1" noChangeArrowheads="1"/>
          </p:cNvPicPr>
          <p:nvPr/>
        </p:nvPicPr>
        <p:blipFill>
          <a:blip r:embed="rId3"/>
          <a:srcRect l="1515" t="2872" r="1515" b="5237"/>
          <a:stretch>
            <a:fillRect/>
          </a:stretch>
        </p:blipFill>
        <p:spPr bwMode="auto">
          <a:xfrm>
            <a:off x="2286000" y="4038600"/>
            <a:ext cx="4876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720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752600"/>
            <a:ext cx="44196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People were ranked according to their jobs/occupations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Priests and nobles were at the  top level of society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Next, came merchants, artisans, peasant farmers, and finally…..slaves.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Social </a:t>
            </a: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Classes</a:t>
            </a:r>
          </a:p>
        </p:txBody>
      </p:sp>
      <p:pic>
        <p:nvPicPr>
          <p:cNvPr id="7172" name="Picture 2" descr="http://kassandraproject.files.wordpress.com/2007/12/social_pyram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4505325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927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05800" cy="1905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Monumental architecture – temples, palaces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Irrigation systems, roads and bridges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Defensive walls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Sewage system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Education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Public </a:t>
            </a: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Works</a:t>
            </a:r>
          </a:p>
        </p:txBody>
      </p:sp>
      <p:pic>
        <p:nvPicPr>
          <p:cNvPr id="8199" name="Picture 7" descr="http://www.rps.psu.edu/0209/graphics/nil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00400"/>
            <a:ext cx="4895850" cy="345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13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5257800" cy="4419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Expressed the beliefs and values of people who created them</a:t>
            </a:r>
          </a:p>
          <a:p>
            <a:pPr eaLnBrk="1" hangingPunct="1"/>
            <a:r>
              <a:rPr lang="en-US" altLang="en-US" smtClean="0">
                <a:latin typeface="Comic Sans MS" pitchFamily="66" charset="0"/>
              </a:rPr>
              <a:t>Temples and palaces reassured people of the strength and power of their government and religion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Eight Components of Civilization:</a:t>
            </a:r>
            <a:b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8.  Art and Architecture</a:t>
            </a:r>
          </a:p>
        </p:txBody>
      </p:sp>
      <p:pic>
        <p:nvPicPr>
          <p:cNvPr id="10248" name="Picture 8" descr="http://www.momany.org/wp-content/uploads/British%20Museum%20Mesopotamia_2.jpg"/>
          <p:cNvPicPr>
            <a:picLocks noChangeAspect="1" noChangeArrowheads="1"/>
          </p:cNvPicPr>
          <p:nvPr/>
        </p:nvPicPr>
        <p:blipFill>
          <a:blip r:embed="rId3"/>
          <a:srcRect l="6667"/>
          <a:stretch>
            <a:fillRect/>
          </a:stretch>
        </p:blipFill>
        <p:spPr bwMode="auto">
          <a:xfrm>
            <a:off x="5638800" y="2286000"/>
            <a:ext cx="3200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45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Neolithic Age-New Technologies</a:t>
            </a:r>
            <a:r>
              <a:rPr lang="en-US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</a:rPr>
              <a:t>Calendar</a:t>
            </a:r>
            <a:r>
              <a:rPr lang="en-US" sz="4000" smtClean="0">
                <a:solidFill>
                  <a:schemeClr val="hlink"/>
                </a:solidFill>
              </a:rPr>
              <a:t> to keep track of planting and harvesting </a:t>
            </a:r>
          </a:p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Simple </a:t>
            </a:r>
            <a:r>
              <a:rPr lang="en-US" sz="4000" b="1" smtClean="0">
                <a:solidFill>
                  <a:schemeClr val="hlink"/>
                </a:solidFill>
              </a:rPr>
              <a:t>metal</a:t>
            </a:r>
            <a:r>
              <a:rPr lang="en-US" sz="4000" smtClean="0">
                <a:solidFill>
                  <a:schemeClr val="hlink"/>
                </a:solidFill>
              </a:rPr>
              <a:t> </a:t>
            </a:r>
            <a:r>
              <a:rPr lang="en-US" sz="4000" b="1" smtClean="0">
                <a:solidFill>
                  <a:schemeClr val="hlink"/>
                </a:solidFill>
              </a:rPr>
              <a:t>tools</a:t>
            </a:r>
            <a:r>
              <a:rPr lang="en-US" sz="4000" smtClean="0">
                <a:solidFill>
                  <a:schemeClr val="hlink"/>
                </a:solidFill>
              </a:rPr>
              <a:t> such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chemeClr val="hlink"/>
                </a:solidFill>
              </a:rPr>
              <a:t>	as </a:t>
            </a:r>
            <a:r>
              <a:rPr lang="en-US" sz="4000" b="1" smtClean="0">
                <a:solidFill>
                  <a:schemeClr val="hlink"/>
                </a:solidFill>
              </a:rPr>
              <a:t>plows</a:t>
            </a:r>
            <a:r>
              <a:rPr lang="en-US" sz="400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Used animals to pull plows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</a:rPr>
              <a:t>Metal weapons</a:t>
            </a:r>
            <a:r>
              <a:rPr lang="en-US" sz="4000" smtClean="0">
                <a:solidFill>
                  <a:schemeClr val="hlink"/>
                </a:solidFill>
              </a:rPr>
              <a:t> developed as villages needed to protect their valuable resources. </a:t>
            </a:r>
          </a:p>
        </p:txBody>
      </p:sp>
      <p:pic>
        <p:nvPicPr>
          <p:cNvPr id="15364" name="Picture 5" descr="007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9399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ightArrow">
            <a:avLst>
              <a:gd name="adj1" fmla="val 62500"/>
              <a:gd name="adj2" fmla="val 715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52400" y="0"/>
            <a:ext cx="838200" cy="6705600"/>
          </a:xfrm>
          <a:prstGeom prst="downArrow">
            <a:avLst>
              <a:gd name="adj1" fmla="val 45315"/>
              <a:gd name="adj2" fmla="val 4537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The Neolithic Revolution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762000" y="9906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First Towns Develop</a:t>
            </a:r>
          </a:p>
        </p:txBody>
      </p:sp>
      <p:pic>
        <p:nvPicPr>
          <p:cNvPr id="9222" name="Picture 10" descr="C:\Documents and Settings\Michael\My Documents\AP World History\AP Images\catalhoyu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657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C:\Documents and Settings\Michael\My Documents\AP World History\AP Images\jer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733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219200" y="4329113"/>
            <a:ext cx="2971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accent2"/>
                </a:solidFill>
                <a:latin typeface="Tahoma" pitchFamily="34" charset="0"/>
              </a:rPr>
              <a:t>Catal Huyuk</a:t>
            </a:r>
          </a:p>
          <a:p>
            <a:pPr algn="ctr" eaLnBrk="1" hangingPunct="1"/>
            <a:r>
              <a:rPr lang="en-US" altLang="en-US" sz="3200">
                <a:latin typeface="Tahoma" pitchFamily="34" charset="0"/>
              </a:rPr>
              <a:t>Modern Turkey</a:t>
            </a:r>
          </a:p>
          <a:p>
            <a:pPr algn="ctr" eaLnBrk="1" hangingPunct="1"/>
            <a:endParaRPr lang="en-US" altLang="en-US" sz="3200">
              <a:latin typeface="Tahoma" pitchFamily="34" charset="0"/>
            </a:endParaRPr>
          </a:p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First settled:</a:t>
            </a:r>
          </a:p>
          <a:p>
            <a:pPr algn="ctr" eaLnBrk="1" hangingPunct="1"/>
            <a:r>
              <a:rPr lang="en-US" altLang="en-US" sz="3200">
                <a:latin typeface="Tahoma" pitchFamily="34" charset="0"/>
              </a:rPr>
              <a:t>c. 7000BCE</a:t>
            </a: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410200" y="4329113"/>
            <a:ext cx="2971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accent2"/>
                </a:solidFill>
                <a:latin typeface="Tahoma" pitchFamily="34" charset="0"/>
              </a:rPr>
              <a:t>Jericho</a:t>
            </a:r>
          </a:p>
          <a:p>
            <a:pPr algn="ctr" eaLnBrk="1" hangingPunct="1"/>
            <a:r>
              <a:rPr lang="en-US" altLang="en-US" sz="3200">
                <a:latin typeface="Tahoma" pitchFamily="34" charset="0"/>
              </a:rPr>
              <a:t>Modern Israel</a:t>
            </a:r>
          </a:p>
          <a:p>
            <a:pPr algn="ctr" eaLnBrk="1" hangingPunct="1"/>
            <a:endParaRPr lang="en-US" altLang="en-US" sz="3200">
              <a:latin typeface="Tahoma" pitchFamily="34" charset="0"/>
            </a:endParaRPr>
          </a:p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First settled:</a:t>
            </a:r>
          </a:p>
          <a:p>
            <a:pPr algn="ctr" eaLnBrk="1" hangingPunct="1"/>
            <a:r>
              <a:rPr lang="en-US" altLang="en-US" sz="3200">
                <a:latin typeface="Tahoma" pitchFamily="34" charset="0"/>
              </a:rPr>
              <a:t>c. 7000BCE</a:t>
            </a:r>
          </a:p>
        </p:txBody>
      </p:sp>
      <p:grpSp>
        <p:nvGrpSpPr>
          <p:cNvPr id="9226" name="Group 15"/>
          <p:cNvGrpSpPr>
            <a:grpSpLocks/>
          </p:cNvGrpSpPr>
          <p:nvPr/>
        </p:nvGrpSpPr>
        <p:grpSpPr bwMode="auto">
          <a:xfrm>
            <a:off x="0" y="0"/>
            <a:ext cx="1143000" cy="1143000"/>
            <a:chOff x="0" y="0"/>
            <a:chExt cx="720" cy="720"/>
          </a:xfrm>
        </p:grpSpPr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9228" name="Picture 17" descr="C:\Documents and Settings\Michael\My Documents\AP World History\AP Images\globe_2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1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Catal Huyuk - Çatalhöyük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</a:rPr>
              <a:t>Remains of a Neolithic town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</a:rPr>
              <a:t>9,000 years ago, one of the world's largest settlements. </a:t>
            </a:r>
          </a:p>
        </p:txBody>
      </p:sp>
      <p:pic>
        <p:nvPicPr>
          <p:cNvPr id="16388" name="Picture 5" descr="map of turkey and the 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0960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3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Catal Huyuk</a:t>
            </a:r>
            <a:r>
              <a:rPr lang="en-US" smtClean="0"/>
              <a:t> </a:t>
            </a:r>
          </a:p>
        </p:txBody>
      </p:sp>
      <p:pic>
        <p:nvPicPr>
          <p:cNvPr id="17411" name="Picture 5" descr="sumeria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055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14400" y="5486400"/>
            <a:ext cx="739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Çatal Hüyük, Southern Anatolia, Turkey  - Neolithic, from 6500 up to 5700 years BCE</a:t>
            </a:r>
            <a:br>
              <a:rPr lang="en-US" altLang="en-US" sz="2400"/>
            </a:br>
            <a:r>
              <a:rPr lang="en-US" altLang="en-US" sz="2400">
                <a:hlinkClick r:id="rId3"/>
              </a:rPr>
              <a:t/>
            </a:r>
            <a:br>
              <a:rPr lang="en-US" altLang="en-US" sz="2400">
                <a:hlinkClick r:id="rId3"/>
              </a:rPr>
            </a:b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2169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Emergence of Civilizations</a:t>
            </a:r>
            <a:endParaRPr lang="en-US" dirty="0"/>
          </a:p>
        </p:txBody>
      </p:sp>
      <p:pic>
        <p:nvPicPr>
          <p:cNvPr id="18435" name="Picture 2" descr="map_03_01_1st_civiliz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5438"/>
            <a:ext cx="853122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3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a video…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Hitler's reaction to his score on the AP test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Four Early River Valleys</a:t>
            </a:r>
          </a:p>
        </p:txBody>
      </p:sp>
      <p:pic>
        <p:nvPicPr>
          <p:cNvPr id="19459" name="Picture 8" descr="riv-v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915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did they become civilizations?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Neolithic Revolution – domestication of plants &amp; animals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Organized Farming &amp; village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Food Surplus was created led to specialization of labor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Growth in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Creation of complex socieites requiring complex institutions which governed large scale projects like irrigation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838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ightArrow">
            <a:avLst>
              <a:gd name="adj1" fmla="val 62500"/>
              <a:gd name="adj2" fmla="val 715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52400" y="0"/>
            <a:ext cx="838200" cy="6705600"/>
          </a:xfrm>
          <a:prstGeom prst="downArrow">
            <a:avLst>
              <a:gd name="adj1" fmla="val 45315"/>
              <a:gd name="adj2" fmla="val 4537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The Neolithic Revolution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143000" cy="1143000"/>
            <a:chOff x="0" y="0"/>
            <a:chExt cx="720" cy="720"/>
          </a:xfrm>
        </p:grpSpPr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3323" name="Picture 7" descr="C:\Documents and Settings\Michael\My Documents\AP World History\AP Images\globe_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62000" y="1219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Metal Working: From Copper to Bronze</a:t>
            </a:r>
          </a:p>
        </p:txBody>
      </p:sp>
      <p:pic>
        <p:nvPicPr>
          <p:cNvPr id="13319" name="Picture 10" descr="http://images.google.com/images?q=tbn:rSJvaz00_WkJ:www.inproheat.com/interface/images/images/foundry_supplies_equipment/crucible/pouring_metal_cruci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21336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914400" y="1905000"/>
            <a:ext cx="6172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The working of metals became very important to early human settlements for tools &amp; weapons.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914400" y="3841750"/>
            <a:ext cx="822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Early settlements gradually shifted from copper to the stronger alloy bronze by 3,000BCE—ushers in the </a:t>
            </a:r>
            <a:r>
              <a:rPr lang="en-US" altLang="en-US" sz="3200" b="1">
                <a:solidFill>
                  <a:schemeClr val="accent2"/>
                </a:solidFill>
                <a:latin typeface="Tahoma" pitchFamily="34" charset="0"/>
              </a:rPr>
              <a:t>Bronze Age</a:t>
            </a:r>
            <a:r>
              <a:rPr lang="en-US" altLang="en-US" sz="3200">
                <a:latin typeface="Tahoma" pitchFamily="34" charset="0"/>
              </a:rPr>
              <a:t>!</a:t>
            </a:r>
          </a:p>
          <a:p>
            <a:pPr eaLnBrk="1" hangingPunct="1">
              <a:buFontTx/>
              <a:buChar char="•"/>
            </a:pPr>
            <a:endParaRPr lang="en-US" altLang="en-US" sz="320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Metal working spread throughout human communities slowly as agriculture had.</a:t>
            </a:r>
          </a:p>
        </p:txBody>
      </p:sp>
    </p:spTree>
    <p:extLst>
      <p:ext uri="{BB962C8B-B14F-4D97-AF65-F5344CB8AC3E}">
        <p14:creationId xmlns:p14="http://schemas.microsoft.com/office/powerpoint/2010/main" val="3643879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ightArrow">
            <a:avLst>
              <a:gd name="adj1" fmla="val 62500"/>
              <a:gd name="adj2" fmla="val 715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52400" y="0"/>
            <a:ext cx="838200" cy="6705600"/>
          </a:xfrm>
          <a:prstGeom prst="downArrow">
            <a:avLst>
              <a:gd name="adj1" fmla="val 45315"/>
              <a:gd name="adj2" fmla="val 4537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The Neolithic Revolution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0" y="0"/>
            <a:ext cx="1143000" cy="1143000"/>
            <a:chOff x="0" y="0"/>
            <a:chExt cx="720" cy="720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361" name="Picture 7" descr="C:\Documents and Settings\Michael\My Documents\AP World History\AP Images\globe_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8" descr="C:\Documents and Settings\Michael\My Documents\AP World History\AP Images\pl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Further Technological Advancements</a:t>
            </a:r>
          </a:p>
        </p:txBody>
      </p:sp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1066800" y="1752600"/>
          <a:ext cx="7772400" cy="4648200"/>
        </p:xfrm>
        <a:graphic>
          <a:graphicData uri="http://schemas.openxmlformats.org/drawingml/2006/table">
            <a:tbl>
              <a:tblPr/>
              <a:tblGrid>
                <a:gridCol w="1828800"/>
                <a:gridCol w="5943600"/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Wheeled Vehicles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Saves labor, allows transport of large loads and enhances 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Potters Wheel (c.6000BCE)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Allows the construction of more durable clay vessels and artwork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Irrigation &amp; Driven Plows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Allows further increase of food production, encourages pop. 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8" name="Picture 31" descr="http://www.agora.co.at/product/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7" descr="C:\Documents and Settings\Michael\My Documents\AP World History\AP Images\potters wheel.jpg"/>
          <p:cNvPicPr>
            <a:picLocks noChangeAspect="1" noChangeArrowheads="1"/>
          </p:cNvPicPr>
          <p:nvPr/>
        </p:nvPicPr>
        <p:blipFill>
          <a:blip r:embed="rId6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6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ightArrow">
            <a:avLst>
              <a:gd name="adj1" fmla="val 62500"/>
              <a:gd name="adj2" fmla="val 715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52400" y="0"/>
            <a:ext cx="838200" cy="6705600"/>
          </a:xfrm>
          <a:prstGeom prst="downArrow">
            <a:avLst>
              <a:gd name="adj1" fmla="val 45315"/>
              <a:gd name="adj2" fmla="val 4537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The Neolithic Revolution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143000" cy="1143000"/>
            <a:chOff x="0" y="0"/>
            <a:chExt cx="720" cy="720"/>
          </a:xfrm>
        </p:grpSpPr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5369" name="Picture 7" descr="C:\Documents and Settings\Michael\My Documents\AP World History\AP Images\globe_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09600" y="1066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Early Human Impact on the Environment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914400" y="1828800"/>
            <a:ext cx="8229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Deforestation in places where copper, bronze, and salt were produced.</a:t>
            </a:r>
          </a:p>
          <a:p>
            <a:pPr eaLnBrk="1" hangingPunct="1">
              <a:buFontTx/>
              <a:buChar char="•"/>
            </a:pPr>
            <a:endParaRPr lang="en-US" altLang="en-US" sz="320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Erosion and flooding where agriculture disturbed soil and natural vegetation.</a:t>
            </a:r>
          </a:p>
          <a:p>
            <a:pPr eaLnBrk="1" hangingPunct="1">
              <a:buFontTx/>
              <a:buChar char="•"/>
            </a:pPr>
            <a:endParaRPr lang="en-US" altLang="en-US" sz="320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Tahoma" pitchFamily="34" charset="0"/>
              </a:rPr>
              <a:t>Selective extinction of large land animals and weed plants due to hunting &amp; agriculture.</a:t>
            </a:r>
          </a:p>
        </p:txBody>
      </p:sp>
    </p:spTree>
    <p:extLst>
      <p:ext uri="{BB962C8B-B14F-4D97-AF65-F5344CB8AC3E}">
        <p14:creationId xmlns:p14="http://schemas.microsoft.com/office/powerpoint/2010/main" val="101486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Documents and Settings\Michael\My Documents\AP World History\AP Images\Centers of Agriculture.jpg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8001000" cy="4437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ightArrow">
            <a:avLst>
              <a:gd name="adj1" fmla="val 62500"/>
              <a:gd name="adj2" fmla="val 715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0"/>
            <a:ext cx="838200" cy="6705600"/>
          </a:xfrm>
          <a:prstGeom prst="downArrow">
            <a:avLst>
              <a:gd name="adj1" fmla="val 45315"/>
              <a:gd name="adj2" fmla="val 4537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The Neolithic Revolution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62000" y="1066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ahoma" pitchFamily="34" charset="0"/>
              </a:rPr>
              <a:t>Agriculture Slowly Spreads: What do you notice about the core areas?</a:t>
            </a:r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0" y="0"/>
            <a:ext cx="1143000" cy="1143000"/>
            <a:chOff x="0" y="0"/>
            <a:chExt cx="720" cy="720"/>
          </a:xfrm>
        </p:grpSpPr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129" name="Picture 12" descr="C:\Documents and Settings\Michael\My Documents\AP World History\AP Images\globe_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69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a </a:t>
            </a:r>
            <a:r>
              <a:rPr lang="en-US" smtClean="0"/>
              <a:t>question tomorrow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Early agricultural </a:t>
            </a:r>
            <a:r>
              <a:rPr lang="en-US" dirty="0" smtClean="0"/>
              <a:t>people: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uniformly enjoyed a greater life expectancy than gathering and hunting peoples.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did not suffer from famines.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sometimes suffered from deadly diseases caught from domesticated animals.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had more leisure time than their gathering and hunting counterparts.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were only able to support smaller populations than their gathering and hunting counterparts.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Neolithic Revolution/</a:t>
            </a:r>
            <a:br>
              <a:rPr lang="en-US" dirty="0" smtClean="0"/>
            </a:br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Harrington" pitchFamily="82" charset="0"/>
              </a:rPr>
              <a:t>Neolithic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“New Stone” Age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Domesticated Animals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Farming led to: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</a:rPr>
              <a:t>Surplus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Settled way of life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Cultural achievements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Rise of city-states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Civilization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7651" name="Picture 2" descr="http://upload.wikimedia.org/wikipedia/commons/e/ed/Egyptian_Domesticated_Ani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924300" cy="2208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14400"/>
            <a:ext cx="9144000" cy="2209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>Surplus</a:t>
            </a: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/>
            </a:r>
            <a:b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</a:br>
            <a:endParaRPr lang="en-US" sz="48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343400" cy="441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Food storage-grain for mass numbers of population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River valleys:  agriculture required a stable source of water</a:t>
            </a:r>
          </a:p>
        </p:txBody>
      </p:sp>
      <p:pic>
        <p:nvPicPr>
          <p:cNvPr id="35851" name="Picture 11" descr="http://www.ancientmesopotamians.com/ancient-mesopotamia-babyl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05000"/>
            <a:ext cx="450215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40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14400"/>
            <a:ext cx="9144000" cy="2209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>Urban Centers (Cities)</a:t>
            </a: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/>
            </a:r>
            <a:b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</a:br>
            <a:endParaRPr lang="en-US" sz="48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343400" cy="441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River valleys:  agriculture required a stable source of water</a:t>
            </a:r>
          </a:p>
        </p:txBody>
      </p:sp>
      <p:pic>
        <p:nvPicPr>
          <p:cNvPr id="35851" name="Picture 11" descr="http://www.ancientmesopotamians.com/ancient-mesopotamia-babyl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05000"/>
            <a:ext cx="450215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62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209800"/>
            <a:ext cx="44196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Specialization brought expertise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Artisans – skilled craft workers who made pottery or woven goods</a:t>
            </a:r>
          </a:p>
          <a:p>
            <a:pPr eaLnBrk="1" hangingPunct="1"/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1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/>
            </a:r>
            <a:br>
              <a:rPr lang="en-US" sz="5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</a:br>
            <a:r>
              <a:rPr lang="en-US" sz="4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  <a:ea typeface="+mj-ea"/>
                <a:cs typeface="+mj-cs"/>
              </a:rPr>
              <a:t>Specialization</a:t>
            </a:r>
            <a:endParaRPr lang="en-US" sz="4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itchFamily="82" charset="0"/>
              <a:ea typeface="+mj-ea"/>
              <a:cs typeface="+mj-cs"/>
            </a:endParaRPr>
          </a:p>
        </p:txBody>
      </p:sp>
      <p:pic>
        <p:nvPicPr>
          <p:cNvPr id="9220" name="Picture 2" descr="http://www.ancientchinalife.com/ancient-chinese-societ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3962400" cy="312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51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724400" cy="5105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Issues laws, collects taxes, organizes defense, monitors/rations food supply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Bureaucracy – managing government through departments of officials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Protecting the surplus was of the utmost importance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14400"/>
            <a:ext cx="9144000" cy="2209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5400" dirty="0" smtClean="0">
                <a:latin typeface="Harrington" pitchFamily="82" charset="0"/>
              </a:rPr>
              <a:t/>
            </a:r>
            <a:br>
              <a:rPr lang="en-US" sz="5400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/>
            </a:r>
            <a:br>
              <a:rPr lang="en-US" sz="4800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> Government</a:t>
            </a:r>
          </a:p>
        </p:txBody>
      </p:sp>
      <p:pic>
        <p:nvPicPr>
          <p:cNvPr id="4102" name="Picture 6" descr="http://enterprise.the-rising-tide.org/truthcentered/uploads/Sar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28136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64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657</Words>
  <Application>Microsoft Office PowerPoint</Application>
  <PresentationFormat>On-screen Show (4:3)</PresentationFormat>
  <Paragraphs>126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Take out Ch 2 Study Guide and Purple “Key Concepts” sheet</vt:lpstr>
      <vt:lpstr>Let’s watch a video…</vt:lpstr>
      <vt:lpstr>An example of a question tomorrow</vt:lpstr>
      <vt:lpstr>Neolithic Revolution/ Agricultural revolution</vt:lpstr>
      <vt:lpstr>Neolithic</vt:lpstr>
      <vt:lpstr>  Surplus </vt:lpstr>
      <vt:lpstr>  Urban Centers (Cities) </vt:lpstr>
      <vt:lpstr>PowerPoint Presentation</vt:lpstr>
      <vt:lpstr>   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Neolithic Age-New Technologies </vt:lpstr>
      <vt:lpstr>PowerPoint Presentation</vt:lpstr>
      <vt:lpstr>Catal Huyuk - Çatalhöyük</vt:lpstr>
      <vt:lpstr>Catal Huyuk </vt:lpstr>
      <vt:lpstr>Emergence of Civilizations</vt:lpstr>
      <vt:lpstr>Four Early River Valleys</vt:lpstr>
      <vt:lpstr>How did they become civilizations?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Neolithic Revolution/ Agricultural revolution</dc:title>
  <dc:creator>.</dc:creator>
  <cp:lastModifiedBy>.</cp:lastModifiedBy>
  <cp:revision>6</cp:revision>
  <dcterms:created xsi:type="dcterms:W3CDTF">2013-08-29T14:48:57Z</dcterms:created>
  <dcterms:modified xsi:type="dcterms:W3CDTF">2013-08-29T16:04:02Z</dcterms:modified>
</cp:coreProperties>
</file>